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  <a:srgbClr val="0000CC"/>
    <a:srgbClr val="800000"/>
    <a:srgbClr val="000066"/>
    <a:srgbClr val="B2B2B2"/>
    <a:srgbClr val="C0C0C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7" autoAdjust="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55DE347-9C7B-0327-C49D-78CAD3E72B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47" tIns="44724" rIns="89447" bIns="44724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127F5D-657E-10BC-973A-0EA30EB3F3B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47" tIns="44724" rIns="89447" bIns="4472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11C1039-69BD-2D56-AAD9-516B20980B5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81200" y="739775"/>
            <a:ext cx="2774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6B44B90-D52A-937A-DD6A-D81B718FE2D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47" tIns="44724" rIns="89447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3967345-89D6-39E6-E88D-1226DD18DC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47" tIns="44724" rIns="89447" bIns="44724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19E7F92C-90DA-7912-A268-AF7E15134A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47" tIns="44724" rIns="89447" bIns="44724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200"/>
            </a:lvl1pPr>
          </a:lstStyle>
          <a:p>
            <a:fld id="{75F55B17-4893-41E4-BF38-A77C06238E8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76528F40-1403-B4D9-3D94-0A5AC277B2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F1341A8-DF8E-4BB4-B7DB-C2C3D1D15DEB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755F49A-5535-0ACD-3F70-F6C7E41B9C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D777EC3-87F6-EFDE-6FD6-C5987DFF8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D2D46-D85F-E3A6-48EA-A1CBD65F5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792C85-7091-B988-533C-0350281309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E7E805-6E4F-7E6F-2C20-002318CE9A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AB57D-6873-4BAC-86E2-DF1B0CCF55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51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848020-4249-1101-1C05-383B2F1CA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4E1A95-4450-0046-F04D-61F799EC9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5A3D82-EA9F-ABCC-73E9-B86B7ECAD9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AC42D-D456-4E82-8F9D-141B9CEBE5B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206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45BBA9-A14D-150D-8006-0E111F2C3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2CB0BE-F3E5-6144-3ECF-B59182B879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62E75A-2CB8-34EB-1D7C-D4579A1278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3BAEC-6FE5-4BD0-8B30-968F1F6AD6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374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138E4F-139E-CDFF-64A2-06347C05D7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22A06C-850C-84BB-36B5-864A8C7017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4E7965-1FCF-5B21-7F2C-05CE0B265B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38302-B2B3-42B4-BA13-6D42FD13A4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31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B0EE35-D924-8484-BA00-29336A239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9BE9DE-DF03-13A1-DB0F-78F29031F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AB23A5-4FB2-68B4-6A9C-26FA4A965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215B1-A793-409D-A4C4-347333587B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354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44DCDD-EFE1-CC3B-F971-4302C54ED6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81285A-CC96-12B4-3A88-9C5D466F78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64FAB5-16AE-2898-63F0-3476B9CA88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1FB41-CFE3-44B6-B7F4-6D36CAFD36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740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993524-4EDF-3CD8-4EB5-ED2BC45CC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13BAC7-87DC-D815-2EE6-222B5FA12B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A6808D4-3E1E-857B-63A8-9D1DA03219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CAA61-F875-4C54-92B0-F95756AAD7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264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FCC138-CB28-6305-C6CE-1488BD06CA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942ED92-4392-56A3-B319-4732032F6F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AD9916-4095-095E-2056-BC750D6351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B6A5A-0991-4D85-974A-917C7D1751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426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8AF8F1B-C056-47DA-989F-B8E050BEE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50045D-9C0D-8104-80A0-995A88046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7CC305-056B-2582-546E-98BB8D00F9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74C62-DF4B-4FD9-AC5D-FBEA4B4A9B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760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E7C1A6-CFA9-6885-5A04-982B4AAFE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F493E0-7313-EAED-D4EF-38B3331555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E2F8F5-FB80-C2E3-FEF1-EC50D3622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199A2-F751-42D6-ADB3-5A51737DF9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79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D81567-44E0-0A7C-519C-1AB61EEEFC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167CAC-E24B-3D22-6DBC-2BFA4CAA6C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A62DB5-9B0E-840B-9614-FCDB235D8A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83C68-0CEC-4762-936F-1D536160FCC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111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E92F9D-89EE-1C99-C5E3-E4D2861CC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FE4364-F950-DCD8-2380-C1977609E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6826DB8-44CA-A425-E346-49C059F990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023848-705A-9F89-A312-77D30703A2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27672F-D769-0D25-D0C7-E5F97D3BB5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2D9C6C9-4D3E-4DA0-A7F6-9E782190069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8">
            <a:extLst>
              <a:ext uri="{FF2B5EF4-FFF2-40B4-BE49-F238E27FC236}">
                <a16:creationId xmlns:a16="http://schemas.microsoft.com/office/drawing/2014/main" id="{3A9B3D0B-9F7E-5ED6-8B0D-A1029012D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4787900"/>
            <a:ext cx="3294063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15000"/>
              </a:spcBef>
              <a:buFontTx/>
              <a:buNone/>
            </a:pPr>
            <a:endParaRPr lang="ja-JP" altLang="ja-JP" sz="120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075" name="Rectangle 66">
            <a:extLst>
              <a:ext uri="{FF2B5EF4-FFF2-40B4-BE49-F238E27FC236}">
                <a16:creationId xmlns:a16="http://schemas.microsoft.com/office/drawing/2014/main" id="{2D64D2B2-D793-3CB7-E45B-BC7A07F0D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1908175"/>
            <a:ext cx="62642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10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10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052" name="Rectangle 259">
            <a:extLst>
              <a:ext uri="{FF2B5EF4-FFF2-40B4-BE49-F238E27FC236}">
                <a16:creationId xmlns:a16="http://schemas.microsoft.com/office/drawing/2014/main" id="{4047D273-6535-F333-6E67-8B3170DDA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790" y="413761"/>
            <a:ext cx="6553200" cy="271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eaLnBrk="1" hangingPunct="1">
              <a:defRPr/>
            </a:pPr>
            <a:r>
              <a:rPr lang="ja-JP" altLang="en-US" sz="1100" dirty="0">
                <a:latin typeface="Arial" charset="0"/>
                <a:ea typeface="HGP創英角ｺﾞｼｯｸUB" pitchFamily="50" charset="-128"/>
              </a:rPr>
              <a:t>　</a:t>
            </a:r>
          </a:p>
          <a:p>
            <a:pPr eaLnBrk="1" hangingPunct="1">
              <a:defRPr/>
            </a:pPr>
            <a:r>
              <a:rPr lang="ja-JP" altLang="en-US" sz="1100" dirty="0">
                <a:latin typeface="Arial" charset="0"/>
                <a:ea typeface="HGP創英角ｺﾞｼｯｸUB" pitchFamily="50" charset="-128"/>
              </a:rPr>
              <a:t>　　</a:t>
            </a:r>
            <a:endParaRPr lang="en-US" altLang="ja-JP" sz="1100" dirty="0">
              <a:latin typeface="Arial" charset="0"/>
              <a:ea typeface="HGP創英角ｺﾞｼｯｸUB" pitchFamily="50" charset="-128"/>
            </a:endParaRPr>
          </a:p>
          <a:p>
            <a:pPr eaLnBrk="1" hangingPunct="1">
              <a:lnSpc>
                <a:spcPts val="1700"/>
              </a:lnSpc>
              <a:defRPr/>
            </a:pPr>
            <a:r>
              <a:rPr lang="ja-JP" altLang="en-US" sz="1100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1400" b="1" u="sng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セミナーの目的</a:t>
            </a:r>
            <a:endParaRPr lang="en-US" altLang="ja-JP" sz="1400" b="1" u="sng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eaLnBrk="1" hangingPunct="1">
              <a:lnSpc>
                <a:spcPts val="1700"/>
              </a:lnSpc>
              <a:defRPr/>
            </a:pP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「自分の新人時代は゛見て覚えろ“と言われたので、どう教えていいのか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…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」</a:t>
            </a:r>
            <a:b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</a:b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「１０歳違うと感覚がわからなくて。どう接していいのか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…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」</a:t>
            </a:r>
            <a:b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</a:b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「今年入った新人さん。教えたことをちゃんとやってくれなくて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…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。何度も言うとパワハラみたいで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…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」</a:t>
            </a:r>
            <a:b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</a:b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このような声を、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OJT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を任された現場リーダーから聞いたことはありませんか？</a:t>
            </a:r>
            <a:b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</a:b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このセミナーは、</a:t>
            </a:r>
            <a: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OJT</a:t>
            </a: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リーダーを支える人事・人材育成担当者に向け、現場で起きている</a:t>
            </a:r>
            <a:endParaRPr lang="en-US" altLang="ja-JP" sz="12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eaLnBrk="1" hangingPunct="1">
              <a:lnSpc>
                <a:spcPts val="1700"/>
              </a:lnSpc>
              <a:defRPr/>
            </a:pPr>
            <a:r>
              <a:rPr lang="ja-JP" altLang="en-US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“教え方の空白”を可視化し、育成支援のヒントを持ち帰っていただく７５分です。</a:t>
            </a:r>
            <a:br>
              <a:rPr lang="en-US" altLang="ja-JP" sz="12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</a:b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sz="12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こんな方にお勧め</a:t>
            </a:r>
            <a:endParaRPr lang="en-US" altLang="ja-JP" sz="120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OJT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担当者向けの研修を実施していない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・新人が受け身なまま、思ったように成長しない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・採用人数が少ないため、一人ひとりの定着と成長が重要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・新人・中途採用の受入と指導の仕組みに課題を感じている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・遠隔地・他拠点での育成支援にオンラインを活用したい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</a:p>
          <a:p>
            <a:pPr eaLnBrk="1" hangingPunct="1">
              <a:lnSpc>
                <a:spcPts val="1400"/>
              </a:lnSpc>
              <a:defRPr/>
            </a:pPr>
            <a:r>
              <a:rPr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対象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OJT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に課題を感じている、見直しを図りたい、人事・人材育成ご担当者様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hangingPunct="1">
              <a:lnSpc>
                <a:spcPts val="1400"/>
              </a:lnSpc>
              <a:defRPr/>
            </a:pP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 　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コンサルティング会社様、コンサルタントの方のご参加はご遠慮いただいております。　　　</a:t>
            </a:r>
            <a:b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定員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１６名様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（先着順に受付。定員になり次第締め切ります。１社２名様まで）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hangingPunct="1">
              <a:lnSpc>
                <a:spcPts val="1700"/>
              </a:lnSpc>
              <a:defRPr/>
            </a:pP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日時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２０２６年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２７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日（火）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１５：００～１６：１５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hangingPunct="1">
              <a:lnSpc>
                <a:spcPts val="1700"/>
              </a:lnSpc>
              <a:defRPr/>
            </a:pP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会場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ZOOM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によるオンライン開催</a:t>
            </a:r>
            <a:endParaRPr lang="ja-JP" altLang="en-US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hangingPunct="1">
              <a:lnSpc>
                <a:spcPts val="1400"/>
              </a:lnSpc>
              <a:defRPr/>
            </a:pP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参加費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無料</a:t>
            </a:r>
            <a:b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講師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Six Stars Consulting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株式会社　代表取締役　原田　由美子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hangingPunct="1">
              <a:lnSpc>
                <a:spcPts val="1400"/>
              </a:lnSpc>
              <a:defRPr/>
            </a:pP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（キャリアコンサルタント（国家資格）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/NPO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法人　ドラッカー学会理事）</a:t>
            </a:r>
            <a:br>
              <a:rPr lang="ja-JP" altLang="en-US" sz="1000" dirty="0"/>
            </a:br>
            <a:endParaRPr lang="ja-JP" altLang="en-US" sz="10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defRPr/>
            </a:pPr>
            <a:endParaRPr lang="ja-JP" altLang="en-US" sz="1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solidFill>
                <a:srgbClr val="0066FF"/>
              </a:solidFill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solidFill>
                <a:srgbClr val="0066FF"/>
              </a:solidFill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0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en-US" altLang="ja-JP" sz="1100" dirty="0">
              <a:latin typeface="ＭＳ Ｐゴシック" pitchFamily="50" charset="-128"/>
            </a:endParaRPr>
          </a:p>
          <a:p>
            <a:pPr eaLnBrk="1" hangingPunct="1">
              <a:defRPr/>
            </a:pPr>
            <a:endParaRPr lang="ja-JP" altLang="en-US" sz="1100" dirty="0">
              <a:latin typeface="ＭＳ Ｐゴシック" pitchFamily="50" charset="-128"/>
            </a:endParaRPr>
          </a:p>
        </p:txBody>
      </p:sp>
      <p:graphicFrame>
        <p:nvGraphicFramePr>
          <p:cNvPr id="2067" name="Group 19">
            <a:extLst>
              <a:ext uri="{FF2B5EF4-FFF2-40B4-BE49-F238E27FC236}">
                <a16:creationId xmlns:a16="http://schemas.microsoft.com/office/drawing/2014/main" id="{F3854CD3-2760-1639-8F19-689CF82AD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419745"/>
              </p:ext>
            </p:extLst>
          </p:nvPr>
        </p:nvGraphicFramePr>
        <p:xfrm>
          <a:off x="522687" y="5135726"/>
          <a:ext cx="6055406" cy="1974856"/>
        </p:xfrm>
        <a:graphic>
          <a:graphicData uri="http://schemas.openxmlformats.org/drawingml/2006/table">
            <a:tbl>
              <a:tblPr/>
              <a:tblGrid>
                <a:gridCol w="832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3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548">
                <a:tc>
                  <a:txBody>
                    <a:bodyPr/>
                    <a:lstStyle/>
                    <a:p>
                      <a:pPr marL="0" marR="0" lvl="0" indent="0" algn="ctr" defTabSz="11430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時間</a:t>
                      </a:r>
                    </a:p>
                  </a:txBody>
                  <a:tcPr marL="91425" marR="91425" marT="45658" marB="456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30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プログラム概要</a:t>
                      </a:r>
                    </a:p>
                  </a:txBody>
                  <a:tcPr marL="91425" marR="91425" marT="45658" marB="456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0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１５：００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１６：１５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91425" marR="91425" marT="45658" marB="456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１．現場のリアル：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OJT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担当者と新入社員のすれ違い</a:t>
                      </a:r>
                      <a:b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</a:b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ー職場事例のご紹介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２．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“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教える力”は知識とスキルで補完可能</a:t>
                      </a:r>
                      <a:b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</a:b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ー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“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準備力”、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”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関係性構築力“、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”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指導力“の紹介</a:t>
                      </a:r>
                      <a:b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</a:b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３．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OJT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担当者を支える仕組みづくりのポイント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ー配属前に新入社員に理解させておくべきこと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４．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OJT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リーダー育成セミナーのご紹介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質疑応答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91425" marR="91425" marT="45658" marB="456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64" name="Rectangle 354">
            <a:extLst>
              <a:ext uri="{FF2B5EF4-FFF2-40B4-BE49-F238E27FC236}">
                <a16:creationId xmlns:a16="http://schemas.microsoft.com/office/drawing/2014/main" id="{93649A6B-8015-E40F-08A1-B037B1EFC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3158"/>
            <a:ext cx="6858000" cy="989012"/>
          </a:xfrm>
          <a:prstGeom prst="rect">
            <a:avLst/>
          </a:prstGeom>
          <a:noFill/>
          <a:ln w="38100" cmpd="thickThin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altLang="ja-JP" sz="800" b="1" dirty="0">
              <a:latin typeface="Arial" charset="0"/>
              <a:ea typeface="HGP創英角ｺﾞｼｯｸUB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44A8CCA-13E8-EB7F-2A22-4C5C18B63122}"/>
              </a:ext>
            </a:extLst>
          </p:cNvPr>
          <p:cNvCxnSpPr/>
          <p:nvPr/>
        </p:nvCxnSpPr>
        <p:spPr>
          <a:xfrm>
            <a:off x="-31010" y="673913"/>
            <a:ext cx="6858000" cy="0"/>
          </a:xfrm>
          <a:prstGeom prst="line">
            <a:avLst/>
          </a:prstGeom>
          <a:ln w="63500" cmpd="thinThick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91" name="Picture 9" descr="SSC-logo01">
            <a:extLst>
              <a:ext uri="{FF2B5EF4-FFF2-40B4-BE49-F238E27FC236}">
                <a16:creationId xmlns:a16="http://schemas.microsoft.com/office/drawing/2014/main" id="{F52BDB1E-83C3-0E37-C6B9-059406794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8" y="88750"/>
            <a:ext cx="525093" cy="32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Group 109">
            <a:extLst>
              <a:ext uri="{FF2B5EF4-FFF2-40B4-BE49-F238E27FC236}">
                <a16:creationId xmlns:a16="http://schemas.microsoft.com/office/drawing/2014/main" id="{2AE28ED0-BFC0-B5D9-CCF9-CE1E5B5C0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5669"/>
              </p:ext>
            </p:extLst>
          </p:nvPr>
        </p:nvGraphicFramePr>
        <p:xfrm>
          <a:off x="424324" y="7426480"/>
          <a:ext cx="6252132" cy="1572600"/>
        </p:xfrm>
        <a:graphic>
          <a:graphicData uri="http://schemas.openxmlformats.org/drawingml/2006/table">
            <a:tbl>
              <a:tblPr/>
              <a:tblGrid>
                <a:gridCol w="3126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貴社名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ご住所　〒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お役職・お名前</a:t>
                      </a:r>
                      <a:endParaRPr kumimoji="1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Mail</a:t>
                      </a:r>
                      <a:endParaRPr kumimoji="1" lang="ja-JP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お役職・お名前</a:t>
                      </a:r>
                      <a:endParaRPr kumimoji="1" lang="en-US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Mail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ＴＥＬ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ＦＡＸ</a:t>
                      </a:r>
                      <a:endParaRPr kumimoji="1" lang="ja-JP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5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47">
            <a:extLst>
              <a:ext uri="{FF2B5EF4-FFF2-40B4-BE49-F238E27FC236}">
                <a16:creationId xmlns:a16="http://schemas.microsoft.com/office/drawing/2014/main" id="{83F7F79A-C3A1-EE75-CC78-392399E42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10" y="8484189"/>
            <a:ext cx="6396380" cy="574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5" tIns="8890" rIns="74295" bIns="889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個人情報の取り扱いについて●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本紙ご記入いただいた個人情報は、当社個人情報保護方針に基づき厳重に管理し、次の目的にのみ利用させていただきます。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（外部への提供　および預託は一切行いません。）</a:t>
            </a:r>
            <a:r>
              <a:rPr lang="en-US" altLang="ja-JP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1.</a:t>
            </a: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本セミナーに関するお客様へのご連絡</a:t>
            </a:r>
            <a:r>
              <a:rPr lang="en-US" altLang="ja-JP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2.</a:t>
            </a: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本セミナーを円滑に運営する目的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3.</a:t>
            </a: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各種情報のお届け　弊社個人情報保護方針は、下記ＵＲＬにてご参照いただけます。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個人情報の照会、訂正、削除に関するお問い合わせは、弊社（個人情報取扱責任者）℡</a:t>
            </a:r>
            <a:r>
              <a:rPr lang="en-US" altLang="ja-JP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045-222-0737</a:t>
            </a:r>
            <a:r>
              <a:rPr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までご連絡をお願い申し上げます。</a:t>
            </a:r>
            <a:endParaRPr lang="ja-JP" altLang="en-US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5E6DDC46-A906-C338-CEA8-93DADC79B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12" y="7148407"/>
            <a:ext cx="6858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セミナー　</a:t>
            </a:r>
            <a:r>
              <a:rPr lang="en-US" altLang="ja-JP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lang="ja-JP" altLang="en-US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お申込欄（</a:t>
            </a:r>
            <a:r>
              <a:rPr lang="en-US" altLang="ja-JP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lang="ja-JP" altLang="en-US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</a:t>
            </a:r>
            <a:r>
              <a:rPr lang="en-US" altLang="ja-JP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045‐222‐0738</a:t>
            </a:r>
            <a:r>
              <a:rPr lang="ja-JP" altLang="en-US" sz="1400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5DEB5D-892C-CA4D-53B8-3493FF4FE344}"/>
              </a:ext>
            </a:extLst>
          </p:cNvPr>
          <p:cNvSpPr txBox="1"/>
          <p:nvPr/>
        </p:nvSpPr>
        <p:spPr>
          <a:xfrm>
            <a:off x="0" y="27582"/>
            <a:ext cx="6858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/>
              <a:t>“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見て覚えろ”と言われて育ち新人世代への“教え方”がわからない</a:t>
            </a:r>
            <a:br>
              <a:rPr lang="en-US" altLang="ja-JP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〜OJT</a:t>
            </a:r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担当者の“教える力”の底上げポイントがわかる</a:t>
            </a:r>
            <a:r>
              <a:rPr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75</a:t>
            </a:r>
            <a:r>
              <a:rPr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分</a:t>
            </a:r>
            <a:r>
              <a:rPr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2247</TotalTime>
  <Words>586</Words>
  <Application>Microsoft Office PowerPoint</Application>
  <PresentationFormat>画面に合わせる (4:3)</PresentationFormat>
  <Paragraphs>66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ＭＳ Ｐ明朝</vt:lpstr>
      <vt:lpstr>UD デジタル 教科書体 N-B</vt:lpstr>
      <vt:lpstr>UD デジタル 教科書体 NK</vt:lpstr>
      <vt:lpstr>UD デジタル 教科書体 NK-R</vt:lpstr>
      <vt:lpstr>Arial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伊藤</dc:creator>
  <cp:lastModifiedBy>原田ゆみこ</cp:lastModifiedBy>
  <cp:revision>234</cp:revision>
  <cp:lastPrinted>2025-12-10T04:45:22Z</cp:lastPrinted>
  <dcterms:created xsi:type="dcterms:W3CDTF">2006-10-24T09:09:11Z</dcterms:created>
  <dcterms:modified xsi:type="dcterms:W3CDTF">2025-12-10T05:37:56Z</dcterms:modified>
</cp:coreProperties>
</file>